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0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60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71C9D9-E1C5-4ADA-9102-3FB4F5E0C6DA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10117F-FCEF-492B-9321-AB9F751165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369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6156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6157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fld id="{118B2D2C-FCA0-41E5-95D6-E230D854C1FB}" type="datetimeFigureOut">
              <a:rPr lang="en-US">
                <a:solidFill>
                  <a:srgbClr val="1C1C1C"/>
                </a:solidFill>
              </a:rPr>
              <a:pPr/>
              <a:t>1/19/2018</a:t>
            </a:fld>
            <a:endParaRPr lang="en-US">
              <a:solidFill>
                <a:srgbClr val="1C1C1C"/>
              </a:solidFill>
            </a:endParaRPr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endParaRPr lang="en-US">
              <a:solidFill>
                <a:srgbClr val="1C1C1C"/>
              </a:solidFill>
            </a:endParaRP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fld id="{F94932A9-9E8B-4B5E-B211-3DC9BBAC89CB}" type="slidenum">
              <a:rPr lang="en-US">
                <a:solidFill>
                  <a:srgbClr val="1C1C1C"/>
                </a:solidFill>
              </a:rPr>
              <a:pPr/>
              <a:t>‹#›</a:t>
            </a:fld>
            <a:endParaRPr lang="en-US">
              <a:solidFill>
                <a:srgbClr val="1C1C1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6895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>
                <a:solidFill>
                  <a:srgbClr val="000000"/>
                </a:solidFill>
              </a:rPr>
              <a:pPr/>
              <a:t>1/19/2018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8884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>
                <a:solidFill>
                  <a:srgbClr val="000000"/>
                </a:solidFill>
              </a:rPr>
              <a:pPr/>
              <a:t>1/19/2018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5099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>
                <a:solidFill>
                  <a:srgbClr val="000000"/>
                </a:solidFill>
              </a:rPr>
              <a:pPr/>
              <a:t>1/19/2018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72382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>
                <a:solidFill>
                  <a:srgbClr val="000000"/>
                </a:solidFill>
              </a:rPr>
              <a:pPr/>
              <a:t>1/19/2018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730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>
                <a:solidFill>
                  <a:srgbClr val="000000"/>
                </a:solidFill>
              </a:rPr>
              <a:pPr/>
              <a:t>1/19/2018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88384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>
                <a:solidFill>
                  <a:srgbClr val="000000"/>
                </a:solidFill>
              </a:rPr>
              <a:pPr/>
              <a:t>1/19/2018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5089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>
                <a:solidFill>
                  <a:srgbClr val="000000"/>
                </a:solidFill>
              </a:rPr>
              <a:pPr/>
              <a:t>1/19/2018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05373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>
                <a:solidFill>
                  <a:srgbClr val="000000"/>
                </a:solidFill>
              </a:rPr>
              <a:pPr/>
              <a:t>1/19/2018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5506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>
                <a:solidFill>
                  <a:srgbClr val="000000"/>
                </a:solidFill>
              </a:rPr>
              <a:pPr/>
              <a:t>1/19/2018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0556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>
                <a:solidFill>
                  <a:srgbClr val="000000"/>
                </a:solidFill>
              </a:rPr>
              <a:pPr/>
              <a:t>1/19/2018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5253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>
              <a:solidFill>
                <a:srgbClr val="000000"/>
              </a:solidFill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>
              <a:solidFill>
                <a:srgbClr val="000000"/>
              </a:solidFill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>
              <a:solidFill>
                <a:srgbClr val="000000"/>
              </a:solidFill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>
              <a:solidFill>
                <a:srgbClr val="000000"/>
              </a:solidFill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>
              <a:solidFill>
                <a:srgbClr val="000000"/>
              </a:solidFill>
            </a:endParaRP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fld id="{118B2D2C-FCA0-41E5-95D6-E230D854C1FB}" type="datetimeFigureOut">
              <a:rPr lang="en-US">
                <a:solidFill>
                  <a:srgbClr val="000000"/>
                </a:solidFill>
              </a:rPr>
              <a:pPr/>
              <a:t>1/19/2018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fld id="{F94932A9-9E8B-4B5E-B211-3DC9BBAC89C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849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286000"/>
            <a:ext cx="7848600" cy="4419600"/>
          </a:xfrm>
        </p:spPr>
        <p:txBody>
          <a:bodyPr/>
          <a:lstStyle/>
          <a:p>
            <a:r>
              <a:rPr lang="es-ES_tradnl" dirty="0" smtClean="0"/>
              <a:t>Copia y completa.</a:t>
            </a:r>
            <a:endParaRPr lang="es-ES_tradnl" dirty="0" smtClean="0">
              <a:solidFill>
                <a:srgbClr val="FF000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Ella _______ en la playa y yo _______ en el parque. (jugar)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Él _______ en el océano y yo _______</a:t>
            </a:r>
            <a:r>
              <a:rPr lang="es-ES_tradnl" dirty="0"/>
              <a:t> </a:t>
            </a:r>
            <a:r>
              <a:rPr lang="es-ES_tradnl" dirty="0" smtClean="0"/>
              <a:t>en la piscina. (nadar)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Él _________ un casco y yo _______ un casco </a:t>
            </a:r>
            <a:r>
              <a:rPr lang="es-ES_tradnl" dirty="0" err="1" smtClean="0"/>
              <a:t>tambien</a:t>
            </a:r>
            <a:r>
              <a:rPr lang="es-ES_tradnl" dirty="0" smtClean="0"/>
              <a:t>. (usar)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 bwMode="auto">
          <a:xfrm>
            <a:off x="838200" y="-395287"/>
            <a:ext cx="8229600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9pPr>
          </a:lstStyle>
          <a:p>
            <a:r>
              <a:rPr lang="en-US" sz="3600" kern="0" dirty="0" smtClean="0">
                <a:solidFill>
                  <a:srgbClr val="333399"/>
                </a:solidFill>
              </a:rPr>
              <a:t>Me llamo _________ Clase 801</a:t>
            </a:r>
            <a:br>
              <a:rPr lang="en-US" sz="3600" kern="0" dirty="0" smtClean="0">
                <a:solidFill>
                  <a:srgbClr val="333399"/>
                </a:solidFill>
              </a:rPr>
            </a:br>
            <a:r>
              <a:rPr lang="en-US" sz="3600" kern="0" dirty="0" smtClean="0">
                <a:solidFill>
                  <a:srgbClr val="333399"/>
                </a:solidFill>
              </a:rPr>
              <a:t>La fecha es el 19 de enero del 2018</a:t>
            </a:r>
            <a:endParaRPr lang="en-US" sz="3600" kern="0" dirty="0">
              <a:solidFill>
                <a:srgbClr val="333399"/>
              </a:solidFill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1066800" y="914400"/>
            <a:ext cx="8040688" cy="171959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Clr>
                <a:srgbClr val="3333CC"/>
              </a:buClr>
              <a:buFont typeface="Wingdings" pitchFamily="2" charset="2"/>
              <a:buNone/>
            </a:pPr>
            <a:r>
              <a:rPr lang="en-US" sz="2800" b="1" kern="0" dirty="0" err="1" smtClean="0">
                <a:solidFill>
                  <a:srgbClr val="FF0000"/>
                </a:solidFill>
              </a:rPr>
              <a:t>Proposito</a:t>
            </a:r>
            <a:r>
              <a:rPr lang="en-US" sz="2800" b="1" kern="0" dirty="0" smtClean="0">
                <a:solidFill>
                  <a:srgbClr val="FF0000"/>
                </a:solidFill>
              </a:rPr>
              <a:t> # 47:</a:t>
            </a:r>
            <a:r>
              <a:rPr lang="en-US" sz="2800" kern="0" dirty="0" smtClean="0">
                <a:solidFill>
                  <a:srgbClr val="FF0000"/>
                </a:solidFill>
              </a:rPr>
              <a:t> </a:t>
            </a:r>
            <a:r>
              <a:rPr lang="en-US" sz="2800" kern="0" dirty="0" smtClean="0">
                <a:solidFill>
                  <a:srgbClr val="000000"/>
                </a:solidFill>
              </a:rPr>
              <a:t>¿</a:t>
            </a:r>
            <a:r>
              <a:rPr lang="en-US" sz="2800" kern="0" dirty="0" err="1" smtClean="0">
                <a:solidFill>
                  <a:srgbClr val="000000"/>
                </a:solidFill>
              </a:rPr>
              <a:t>comieron</a:t>
            </a:r>
            <a:r>
              <a:rPr lang="en-US" sz="2800" kern="0" dirty="0" smtClean="0">
                <a:solidFill>
                  <a:srgbClr val="000000"/>
                </a:solidFill>
              </a:rPr>
              <a:t> </a:t>
            </a:r>
            <a:r>
              <a:rPr lang="en-US" sz="2800" kern="0" dirty="0" err="1" smtClean="0">
                <a:solidFill>
                  <a:srgbClr val="000000"/>
                </a:solidFill>
              </a:rPr>
              <a:t>en</a:t>
            </a:r>
            <a:r>
              <a:rPr lang="en-US" sz="2800" kern="0" dirty="0" smtClean="0">
                <a:solidFill>
                  <a:srgbClr val="000000"/>
                </a:solidFill>
              </a:rPr>
              <a:t> la cafeteria </a:t>
            </a:r>
            <a:r>
              <a:rPr lang="en-US" sz="2800" kern="0" dirty="0" err="1" smtClean="0">
                <a:solidFill>
                  <a:srgbClr val="000000"/>
                </a:solidFill>
              </a:rPr>
              <a:t>ayer</a:t>
            </a:r>
            <a:r>
              <a:rPr lang="en-US" sz="2800" kern="0" dirty="0" smtClean="0">
                <a:solidFill>
                  <a:srgbClr val="000000"/>
                </a:solidFill>
              </a:rPr>
              <a:t>?</a:t>
            </a:r>
          </a:p>
          <a:p>
            <a:pPr marL="0" indent="0">
              <a:buClr>
                <a:srgbClr val="3333CC"/>
              </a:buClr>
              <a:buFont typeface="Wingdings" pitchFamily="2" charset="2"/>
              <a:buNone/>
            </a:pPr>
            <a:r>
              <a:rPr lang="en-US" sz="2000" i="1" kern="0" dirty="0" smtClean="0">
                <a:solidFill>
                  <a:srgbClr val="0070C0"/>
                </a:solidFill>
              </a:rPr>
              <a:t>L.O.: To review the form and use of </a:t>
            </a:r>
            <a:r>
              <a:rPr lang="en-US" sz="2000" i="1" kern="0" dirty="0" err="1" smtClean="0">
                <a:solidFill>
                  <a:srgbClr val="0070C0"/>
                </a:solidFill>
              </a:rPr>
              <a:t>preterite</a:t>
            </a:r>
            <a:r>
              <a:rPr lang="en-US" sz="2000" i="1" kern="0" dirty="0" smtClean="0">
                <a:solidFill>
                  <a:srgbClr val="0070C0"/>
                </a:solidFill>
              </a:rPr>
              <a:t> –AR verbs</a:t>
            </a:r>
            <a:endParaRPr lang="en-US" sz="1800" i="1" kern="0" dirty="0" smtClean="0">
              <a:solidFill>
                <a:srgbClr val="0070C0"/>
              </a:solidFill>
            </a:endParaRPr>
          </a:p>
          <a:p>
            <a:pPr marL="0" indent="0">
              <a:buClr>
                <a:srgbClr val="3333CC"/>
              </a:buClr>
              <a:buFont typeface="Wingdings" pitchFamily="2" charset="2"/>
              <a:buNone/>
            </a:pPr>
            <a:r>
              <a:rPr lang="en-US" sz="2800" b="1" kern="0" dirty="0" err="1" smtClean="0">
                <a:solidFill>
                  <a:srgbClr val="FF0000"/>
                </a:solidFill>
              </a:rPr>
              <a:t>Actividad</a:t>
            </a:r>
            <a:r>
              <a:rPr lang="en-US" sz="2800" b="1" kern="0" dirty="0" smtClean="0">
                <a:solidFill>
                  <a:srgbClr val="FF0000"/>
                </a:solidFill>
              </a:rPr>
              <a:t> </a:t>
            </a:r>
            <a:r>
              <a:rPr lang="en-US" sz="2800" b="1" kern="0" dirty="0" err="1" smtClean="0">
                <a:solidFill>
                  <a:srgbClr val="FF0000"/>
                </a:solidFill>
              </a:rPr>
              <a:t>Inicial</a:t>
            </a:r>
            <a:r>
              <a:rPr lang="en-US" sz="2800" b="1" kern="0" dirty="0" smtClean="0">
                <a:solidFill>
                  <a:srgbClr val="FF0000"/>
                </a:solidFill>
              </a:rPr>
              <a:t>:</a:t>
            </a:r>
            <a:endParaRPr lang="en-US" sz="2800" kern="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9458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-152400"/>
            <a:ext cx="7793037" cy="8382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Repaso</a:t>
            </a:r>
            <a:r>
              <a:rPr lang="en-US" dirty="0" smtClean="0">
                <a:solidFill>
                  <a:srgbClr val="FF0000"/>
                </a:solidFill>
              </a:rPr>
              <a:t> del </a:t>
            </a: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46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609600"/>
            <a:ext cx="7848600" cy="5791200"/>
          </a:xfrm>
          <a:solidFill>
            <a:schemeClr val="bg1"/>
          </a:solidFill>
        </p:spPr>
        <p:txBody>
          <a:bodyPr/>
          <a:lstStyle/>
          <a:p>
            <a:r>
              <a:rPr lang="es-ES_tradnl" sz="2800" u="sng" dirty="0" smtClean="0"/>
              <a:t>Ej. 2</a:t>
            </a:r>
            <a:r>
              <a:rPr lang="es-ES_tradnl" sz="2800" dirty="0" smtClean="0"/>
              <a:t> p. 239</a:t>
            </a:r>
            <a:endParaRPr lang="es-ES_tradnl" sz="2800" u="sng" dirty="0" smtClean="0"/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/>
              <a:t>Ayer, ¿pasó Gustavo la tarde en la playa?</a:t>
            </a:r>
          </a:p>
          <a:p>
            <a:pPr marL="514350" indent="-514350">
              <a:buFont typeface="+mj-lt"/>
              <a:buAutoNum type="arabicPeriod"/>
            </a:pPr>
            <a:endParaRPr lang="es-ES_tradnl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/>
              <a:t>¿Con quienes pasó la tarde?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/>
              <a:t>¿tomó Gustavo mucho sol?</a:t>
            </a:r>
          </a:p>
          <a:p>
            <a:pPr marL="514350" indent="-514350">
              <a:buFont typeface="+mj-lt"/>
              <a:buAutoNum type="arabicPeriod"/>
            </a:pPr>
            <a:endParaRPr lang="es-ES_tradnl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s-ES_tradnl" sz="2800" dirty="0"/>
              <a:t>¿Usó una </a:t>
            </a:r>
            <a:r>
              <a:rPr lang="es-ES_tradnl" sz="2800" dirty="0" smtClean="0"/>
              <a:t>loción bronceadora protectora?</a:t>
            </a:r>
          </a:p>
          <a:p>
            <a:pPr marL="514350" indent="-514350">
              <a:buFont typeface="+mj-lt"/>
              <a:buAutoNum type="arabicPeriod"/>
            </a:pPr>
            <a:endParaRPr lang="es-ES_tradnl" sz="2800" dirty="0"/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/>
              <a:t>¿nadó en el mar?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/>
              <a:t>¿Esquió en el agua?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/>
              <a:t>¿Tomó fotos con su cámara digital?</a:t>
            </a:r>
            <a:endParaRPr lang="es-ES_tradnl" sz="2800" dirty="0"/>
          </a:p>
        </p:txBody>
      </p:sp>
    </p:spTree>
    <p:extLst>
      <p:ext uri="{BB962C8B-B14F-4D97-AF65-F5344CB8AC3E}">
        <p14:creationId xmlns:p14="http://schemas.microsoft.com/office/powerpoint/2010/main" val="852061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52400"/>
            <a:ext cx="7772400" cy="4114800"/>
          </a:xfrm>
        </p:spPr>
        <p:txBody>
          <a:bodyPr/>
          <a:lstStyle/>
          <a:p>
            <a:r>
              <a:rPr lang="en-US" sz="2800" u="sng" dirty="0" err="1" smtClean="0"/>
              <a:t>Ej</a:t>
            </a:r>
            <a:r>
              <a:rPr lang="en-US" sz="2800" u="sng" dirty="0" smtClean="0"/>
              <a:t> 3.</a:t>
            </a:r>
            <a:r>
              <a:rPr lang="en-US" sz="2800" dirty="0" smtClean="0"/>
              <a:t> p. 239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err="1" smtClean="0"/>
              <a:t>jóvenes</a:t>
            </a:r>
            <a:r>
              <a:rPr lang="en-US" sz="2800" dirty="0" smtClean="0"/>
              <a:t>/ </a:t>
            </a:r>
            <a:r>
              <a:rPr lang="en-US" sz="2800" dirty="0" err="1" smtClean="0"/>
              <a:t>jugar</a:t>
            </a:r>
            <a:r>
              <a:rPr lang="en-US" sz="2800" dirty="0" smtClean="0"/>
              <a:t>/ </a:t>
            </a:r>
            <a:r>
              <a:rPr lang="en-US" sz="2800" dirty="0" err="1" smtClean="0"/>
              <a:t>tenis</a:t>
            </a:r>
            <a:endParaRPr lang="en-US" sz="2800" dirty="0" smtClean="0"/>
          </a:p>
          <a:p>
            <a:pPr marL="514350" indent="-514350">
              <a:buFont typeface="+mj-lt"/>
              <a:buAutoNum type="arabicPeriod"/>
            </a:pPr>
            <a:endParaRPr lang="en-US" sz="2800" dirty="0"/>
          </a:p>
          <a:p>
            <a:pPr marL="514350" indent="-514350">
              <a:buFont typeface="+mj-lt"/>
              <a:buAutoNum type="arabicPeriod"/>
            </a:pPr>
            <a:r>
              <a:rPr lang="en-US" sz="2800" dirty="0" err="1" smtClean="0"/>
              <a:t>ellos</a:t>
            </a:r>
            <a:r>
              <a:rPr lang="en-US" sz="2800" dirty="0" smtClean="0"/>
              <a:t>/ </a:t>
            </a:r>
            <a:r>
              <a:rPr lang="en-US" sz="2800" dirty="0" err="1" smtClean="0"/>
              <a:t>jugar</a:t>
            </a:r>
            <a:r>
              <a:rPr lang="en-US" sz="2800" dirty="0" smtClean="0"/>
              <a:t>/ </a:t>
            </a:r>
            <a:r>
              <a:rPr lang="en-US" sz="2800" dirty="0" err="1" smtClean="0"/>
              <a:t>cancha</a:t>
            </a:r>
            <a:r>
              <a:rPr lang="en-US" sz="2800" dirty="0" smtClean="0"/>
              <a:t> </a:t>
            </a:r>
            <a:r>
              <a:rPr lang="en-US" sz="2800" dirty="0" err="1" smtClean="0"/>
              <a:t>cubierta</a:t>
            </a:r>
            <a:endParaRPr lang="en-US" sz="2800" dirty="0" smtClean="0"/>
          </a:p>
          <a:p>
            <a:pPr marL="514350" indent="-514350">
              <a:buFont typeface="+mj-lt"/>
              <a:buAutoNum type="arabicPeriod"/>
            </a:pPr>
            <a:endParaRPr lang="en-US" sz="2800" dirty="0"/>
          </a:p>
          <a:p>
            <a:pPr marL="514350" indent="-514350">
              <a:buFont typeface="+mj-lt"/>
              <a:buAutoNum type="arabicPeriod"/>
            </a:pPr>
            <a:r>
              <a:rPr lang="en-US" sz="2800" dirty="0" err="1" smtClean="0"/>
              <a:t>ellos</a:t>
            </a:r>
            <a:r>
              <a:rPr lang="en-US" sz="2800" dirty="0" smtClean="0"/>
              <a:t>/ </a:t>
            </a:r>
            <a:r>
              <a:rPr lang="en-US" sz="2800" dirty="0" err="1" smtClean="0"/>
              <a:t>golpear</a:t>
            </a:r>
            <a:r>
              <a:rPr lang="en-US" sz="2800" dirty="0" smtClean="0"/>
              <a:t>/ pelota</a:t>
            </a:r>
          </a:p>
          <a:p>
            <a:pPr marL="514350" indent="-514350">
              <a:buFont typeface="+mj-lt"/>
              <a:buAutoNum type="arabicPeriod"/>
            </a:pPr>
            <a:endParaRPr lang="en-US" sz="2800" dirty="0"/>
          </a:p>
          <a:p>
            <a:pPr marL="514350" indent="-514350">
              <a:buFont typeface="+mj-lt"/>
              <a:buAutoNum type="arabicPeriod"/>
            </a:pPr>
            <a:r>
              <a:rPr lang="en-US" sz="2800" dirty="0" err="1" smtClean="0"/>
              <a:t>los</a:t>
            </a:r>
            <a:r>
              <a:rPr lang="en-US" sz="2800" dirty="0" smtClean="0"/>
              <a:t> </a:t>
            </a:r>
            <a:r>
              <a:rPr lang="en-US" sz="2800" dirty="0" err="1" smtClean="0"/>
              <a:t>jóvenes</a:t>
            </a:r>
            <a:r>
              <a:rPr lang="en-US" sz="2800" dirty="0" smtClean="0"/>
              <a:t>/ </a:t>
            </a:r>
            <a:r>
              <a:rPr lang="en-US" sz="2800" dirty="0" err="1" smtClean="0"/>
              <a:t>jugar</a:t>
            </a:r>
            <a:r>
              <a:rPr lang="en-US" sz="2800" dirty="0" smtClean="0"/>
              <a:t>/ </a:t>
            </a:r>
            <a:r>
              <a:rPr lang="en-US" sz="2800" dirty="0" err="1" smtClean="0"/>
              <a:t>dobles</a:t>
            </a:r>
            <a:endParaRPr lang="en-US" sz="2800" dirty="0" smtClean="0"/>
          </a:p>
          <a:p>
            <a:pPr marL="514350" indent="-514350">
              <a:buFont typeface="+mj-lt"/>
              <a:buAutoNum type="arabicPeriod"/>
            </a:pPr>
            <a:endParaRPr lang="en-US" sz="2800" dirty="0"/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Alicia y </a:t>
            </a:r>
            <a:r>
              <a:rPr lang="en-US" sz="2800" dirty="0" err="1" smtClean="0"/>
              <a:t>Paco</a:t>
            </a:r>
            <a:r>
              <a:rPr lang="en-US" sz="2800" dirty="0" smtClean="0"/>
              <a:t>/ </a:t>
            </a:r>
            <a:r>
              <a:rPr lang="en-US" sz="2800" dirty="0" err="1" smtClean="0"/>
              <a:t>marcar</a:t>
            </a:r>
            <a:r>
              <a:rPr lang="en-US" sz="2800" dirty="0" smtClean="0"/>
              <a:t>/ primer </a:t>
            </a:r>
            <a:r>
              <a:rPr lang="en-US" sz="2800" dirty="0" err="1" smtClean="0"/>
              <a:t>tanto</a:t>
            </a:r>
            <a:endParaRPr lang="en-US" sz="2800" dirty="0" smtClean="0"/>
          </a:p>
          <a:p>
            <a:pPr marL="514350" indent="-514350">
              <a:buFont typeface="+mj-lt"/>
              <a:buAutoNum type="arabicPeriod"/>
            </a:pPr>
            <a:endParaRPr lang="en-US" sz="2800" dirty="0"/>
          </a:p>
          <a:p>
            <a:pPr marL="514350" indent="-514350">
              <a:buFont typeface="+mj-lt"/>
              <a:buAutoNum type="arabicPeriod"/>
            </a:pPr>
            <a:r>
              <a:rPr lang="en-US" sz="2800" dirty="0" err="1" smtClean="0"/>
              <a:t>ellos</a:t>
            </a:r>
            <a:r>
              <a:rPr lang="en-US" sz="2800" dirty="0" smtClean="0"/>
              <a:t>/ </a:t>
            </a:r>
            <a:r>
              <a:rPr lang="en-US" sz="2800" dirty="0" err="1" smtClean="0"/>
              <a:t>ganar</a:t>
            </a:r>
            <a:r>
              <a:rPr lang="en-US" sz="2800" dirty="0" smtClean="0"/>
              <a:t>/ </a:t>
            </a:r>
            <a:r>
              <a:rPr lang="en-US" sz="2800" dirty="0" err="1" smtClean="0"/>
              <a:t>partido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660352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228600"/>
            <a:ext cx="7793037" cy="9144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Repaso</a:t>
            </a:r>
            <a:r>
              <a:rPr lang="en-US" dirty="0" smtClean="0">
                <a:solidFill>
                  <a:srgbClr val="FF0000"/>
                </a:solidFill>
              </a:rPr>
              <a:t> de la </a:t>
            </a:r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# 46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295400"/>
            <a:ext cx="7772400" cy="5638800"/>
          </a:xfrm>
        </p:spPr>
        <p:txBody>
          <a:bodyPr/>
          <a:lstStyle/>
          <a:p>
            <a:pPr marL="514350" indent="-514350">
              <a:buFont typeface="+mj-lt"/>
              <a:buAutoNum type="alphaUcPeriod" startAt="6"/>
            </a:pPr>
            <a:r>
              <a:rPr lang="es-ES_tradnl" dirty="0" err="1" smtClean="0"/>
              <a:t>Answer</a:t>
            </a:r>
            <a:r>
              <a:rPr lang="es-ES_tradnl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¿Jugaron voleibol los amigos?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¿Jugaste también?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¿Ganó el equipo de Jorge?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¿Jugaron ustedes en la playa?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Después de jugar, ¿nadaste?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¿Dónde nadaron ustedes?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565509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52400"/>
            <a:ext cx="7772400" cy="4114800"/>
          </a:xfrm>
        </p:spPr>
        <p:txBody>
          <a:bodyPr/>
          <a:lstStyle/>
          <a:p>
            <a:pPr marL="514350" indent="-514350">
              <a:buFont typeface="+mj-lt"/>
              <a:buAutoNum type="alphaUcPeriod" startAt="7"/>
            </a:pPr>
            <a:r>
              <a:rPr lang="en-US" sz="2800" dirty="0" smtClean="0"/>
              <a:t>Rewrite in the </a:t>
            </a:r>
            <a:r>
              <a:rPr lang="en-US" sz="2800" dirty="0" err="1" smtClean="0"/>
              <a:t>preterite</a:t>
            </a:r>
            <a:r>
              <a:rPr lang="en-US" sz="28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err="1" smtClean="0"/>
              <a:t>Tomo</a:t>
            </a:r>
            <a:r>
              <a:rPr lang="en-US" sz="2800" dirty="0" smtClean="0"/>
              <a:t> el </a:t>
            </a:r>
            <a:r>
              <a:rPr lang="en-US" sz="2800" dirty="0" err="1" smtClean="0"/>
              <a:t>desayuno</a:t>
            </a:r>
            <a:r>
              <a:rPr lang="en-US" sz="2800" dirty="0" smtClean="0"/>
              <a:t> </a:t>
            </a:r>
            <a:r>
              <a:rPr lang="en-US" sz="2800" dirty="0" err="1" smtClean="0"/>
              <a:t>en</a:t>
            </a:r>
            <a:r>
              <a:rPr lang="en-US" sz="2800" dirty="0" smtClean="0"/>
              <a:t> la casa.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err="1" smtClean="0"/>
              <a:t>En</a:t>
            </a:r>
            <a:r>
              <a:rPr lang="en-US" sz="2800" dirty="0" smtClean="0"/>
              <a:t> la </a:t>
            </a:r>
            <a:r>
              <a:rPr lang="en-US" sz="2800" dirty="0" err="1" smtClean="0"/>
              <a:t>escuela</a:t>
            </a:r>
            <a:r>
              <a:rPr lang="en-US" sz="2800" dirty="0" smtClean="0"/>
              <a:t> </a:t>
            </a:r>
            <a:r>
              <a:rPr lang="en-US" sz="2800" dirty="0" err="1" smtClean="0"/>
              <a:t>estudiamos</a:t>
            </a:r>
            <a:r>
              <a:rPr lang="en-US" sz="2800" dirty="0" smtClean="0"/>
              <a:t> mucho.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José </a:t>
            </a:r>
            <a:r>
              <a:rPr lang="en-US" sz="2800" dirty="0" err="1" smtClean="0"/>
              <a:t>trabaja</a:t>
            </a:r>
            <a:r>
              <a:rPr lang="en-US" sz="2800" dirty="0" smtClean="0"/>
              <a:t> mucho.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Elena </a:t>
            </a:r>
            <a:r>
              <a:rPr lang="en-US" sz="2800" dirty="0" err="1" smtClean="0"/>
              <a:t>toma</a:t>
            </a:r>
            <a:r>
              <a:rPr lang="en-US" sz="2800" dirty="0" smtClean="0"/>
              <a:t> un </a:t>
            </a:r>
            <a:r>
              <a:rPr lang="en-US" sz="2800" dirty="0" err="1" smtClean="0"/>
              <a:t>examen</a:t>
            </a:r>
            <a:r>
              <a:rPr lang="en-US" sz="28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José y Elena </a:t>
            </a:r>
            <a:r>
              <a:rPr lang="en-US" sz="2800" dirty="0" err="1" smtClean="0"/>
              <a:t>sacan</a:t>
            </a:r>
            <a:r>
              <a:rPr lang="en-US" sz="2800" dirty="0" smtClean="0"/>
              <a:t> </a:t>
            </a:r>
            <a:r>
              <a:rPr lang="en-US" sz="2800" dirty="0" err="1" smtClean="0"/>
              <a:t>una</a:t>
            </a:r>
            <a:r>
              <a:rPr lang="en-US" sz="2800" dirty="0" smtClean="0"/>
              <a:t> nota </a:t>
            </a:r>
            <a:r>
              <a:rPr lang="en-US" sz="2800" dirty="0" err="1" smtClean="0"/>
              <a:t>buena</a:t>
            </a:r>
            <a:r>
              <a:rPr lang="en-US" sz="2800" dirty="0" smtClean="0"/>
              <a:t> </a:t>
            </a:r>
            <a:r>
              <a:rPr lang="en-US" sz="2800" dirty="0" err="1" smtClean="0"/>
              <a:t>en</a:t>
            </a:r>
            <a:r>
              <a:rPr lang="en-US" sz="2800" dirty="0" smtClean="0"/>
              <a:t> </a:t>
            </a:r>
            <a:r>
              <a:rPr lang="en-US" sz="2800" dirty="0" err="1" smtClean="0"/>
              <a:t>su</a:t>
            </a:r>
            <a:r>
              <a:rPr lang="en-US" sz="2800" dirty="0" smtClean="0"/>
              <a:t> </a:t>
            </a:r>
            <a:r>
              <a:rPr lang="en-US" sz="2800" dirty="0" err="1" smtClean="0"/>
              <a:t>examen</a:t>
            </a:r>
            <a:r>
              <a:rPr lang="en-US" sz="28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err="1" smtClean="0"/>
              <a:t>Tú</a:t>
            </a:r>
            <a:r>
              <a:rPr lang="en-US" sz="2800" dirty="0" smtClean="0"/>
              <a:t> no </a:t>
            </a:r>
            <a:r>
              <a:rPr lang="en-US" sz="2800" dirty="0" err="1" smtClean="0"/>
              <a:t>prestas</a:t>
            </a:r>
            <a:r>
              <a:rPr lang="en-US" sz="2800" dirty="0" smtClean="0"/>
              <a:t> </a:t>
            </a:r>
            <a:r>
              <a:rPr lang="en-US" sz="2800" dirty="0" err="1" smtClean="0"/>
              <a:t>atención</a:t>
            </a:r>
            <a:r>
              <a:rPr lang="en-US" sz="2800" dirty="0" smtClean="0"/>
              <a:t> </a:t>
            </a:r>
            <a:r>
              <a:rPr lang="en-US" sz="2800" dirty="0" err="1" smtClean="0"/>
              <a:t>cuando</a:t>
            </a:r>
            <a:r>
              <a:rPr lang="en-US" sz="2800" dirty="0" smtClean="0"/>
              <a:t> el </a:t>
            </a:r>
            <a:r>
              <a:rPr lang="en-US" sz="2800" dirty="0" err="1" smtClean="0"/>
              <a:t>profesor</a:t>
            </a:r>
            <a:r>
              <a:rPr lang="en-US" sz="2800" dirty="0" smtClean="0"/>
              <a:t> </a:t>
            </a:r>
            <a:r>
              <a:rPr lang="en-US" sz="2800" dirty="0" err="1" smtClean="0"/>
              <a:t>te</a:t>
            </a:r>
            <a:r>
              <a:rPr lang="en-US" sz="2800" dirty="0" smtClean="0"/>
              <a:t> </a:t>
            </a:r>
            <a:r>
              <a:rPr lang="en-US" sz="2800" dirty="0" err="1" smtClean="0"/>
              <a:t>habla</a:t>
            </a:r>
            <a:r>
              <a:rPr lang="en-US" sz="28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err="1" smtClean="0"/>
              <a:t>Después</a:t>
            </a:r>
            <a:r>
              <a:rPr lang="en-US" sz="2800" dirty="0" smtClean="0"/>
              <a:t> de las </a:t>
            </a:r>
            <a:r>
              <a:rPr lang="en-US" sz="2800" dirty="0" err="1" smtClean="0"/>
              <a:t>clases</a:t>
            </a:r>
            <a:r>
              <a:rPr lang="en-US" sz="2800" dirty="0" smtClean="0"/>
              <a:t> </a:t>
            </a:r>
            <a:r>
              <a:rPr lang="en-US" sz="2800" dirty="0" err="1" smtClean="0"/>
              <a:t>regreso</a:t>
            </a:r>
            <a:r>
              <a:rPr lang="en-US" sz="2800" dirty="0" smtClean="0"/>
              <a:t> a casa.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err="1" smtClean="0"/>
              <a:t>Busco</a:t>
            </a:r>
            <a:r>
              <a:rPr lang="en-US" sz="2800" dirty="0" smtClean="0"/>
              <a:t> </a:t>
            </a:r>
            <a:r>
              <a:rPr lang="en-US" sz="2800" dirty="0" err="1" smtClean="0"/>
              <a:t>información</a:t>
            </a:r>
            <a:r>
              <a:rPr lang="en-US" sz="2800" dirty="0" smtClean="0"/>
              <a:t> </a:t>
            </a:r>
            <a:r>
              <a:rPr lang="en-US" sz="2800" dirty="0" err="1" smtClean="0"/>
              <a:t>en</a:t>
            </a:r>
            <a:r>
              <a:rPr lang="en-US" sz="2800" dirty="0" smtClean="0"/>
              <a:t> el Internet.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err="1" smtClean="0"/>
              <a:t>Navego</a:t>
            </a:r>
            <a:r>
              <a:rPr lang="en-US" sz="2800" dirty="0" smtClean="0"/>
              <a:t> la red.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err="1" smtClean="0"/>
              <a:t>Mis</a:t>
            </a:r>
            <a:r>
              <a:rPr lang="en-US" sz="2800" dirty="0" smtClean="0"/>
              <a:t> amigos me </a:t>
            </a:r>
            <a:r>
              <a:rPr lang="en-US" sz="2800" dirty="0" err="1" smtClean="0"/>
              <a:t>envian</a:t>
            </a:r>
            <a:r>
              <a:rPr lang="en-US" sz="2800" dirty="0" smtClean="0"/>
              <a:t> </a:t>
            </a:r>
            <a:r>
              <a:rPr lang="en-US" sz="2800" dirty="0" err="1" smtClean="0"/>
              <a:t>correos</a:t>
            </a:r>
            <a:r>
              <a:rPr lang="en-US" sz="2800" dirty="0" smtClean="0"/>
              <a:t> </a:t>
            </a:r>
            <a:r>
              <a:rPr lang="en-US" sz="2800" dirty="0" err="1" smtClean="0"/>
              <a:t>electronicos</a:t>
            </a:r>
            <a:r>
              <a:rPr lang="en-US" sz="28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94458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838200" y="609600"/>
            <a:ext cx="8305800" cy="5791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buClr>
                <a:srgbClr val="3333CC"/>
              </a:buClr>
            </a:pPr>
            <a:r>
              <a:rPr lang="es-ES_tradnl" sz="2800" kern="0" dirty="0" smtClean="0">
                <a:solidFill>
                  <a:srgbClr val="000000"/>
                </a:solidFill>
              </a:rPr>
              <a:t>Copia y responde con la respuesta indicada.</a:t>
            </a:r>
          </a:p>
          <a:p>
            <a:pPr marL="514350" indent="-514350">
              <a:buClr>
                <a:srgbClr val="3333CC"/>
              </a:buClr>
              <a:buFont typeface="+mj-lt"/>
              <a:buAutoNum type="arabicPeriod"/>
            </a:pPr>
            <a:r>
              <a:rPr lang="es-ES_tradnl" sz="2800" kern="0" dirty="0" smtClean="0">
                <a:solidFill>
                  <a:srgbClr val="000000"/>
                </a:solidFill>
              </a:rPr>
              <a:t>¿Adonde pasaron el día los amigos ayer? (estación de esquí)</a:t>
            </a:r>
          </a:p>
          <a:p>
            <a:pPr marL="514350" indent="-514350">
              <a:buClr>
                <a:srgbClr val="3333CC"/>
              </a:buClr>
              <a:buFont typeface="+mj-lt"/>
              <a:buAutoNum type="arabicPeriod"/>
            </a:pPr>
            <a:r>
              <a:rPr lang="es-ES_tradnl" sz="2800" kern="0" dirty="0" smtClean="0">
                <a:solidFill>
                  <a:srgbClr val="000000"/>
                </a:solidFill>
              </a:rPr>
              <a:t>Qué compraron los amigos? (unos boletos)</a:t>
            </a:r>
          </a:p>
          <a:p>
            <a:pPr marL="514350" indent="-514350">
              <a:buClr>
                <a:srgbClr val="3333CC"/>
              </a:buClr>
              <a:buFont typeface="+mj-lt"/>
              <a:buAutoNum type="arabicPeriod"/>
            </a:pPr>
            <a:r>
              <a:rPr lang="es-ES_tradnl" sz="2800" kern="0" dirty="0" smtClean="0">
                <a:solidFill>
                  <a:srgbClr val="000000"/>
                </a:solidFill>
              </a:rPr>
              <a:t>¿Qué practicaron los jóvenes? (el patinaje y el esquí)</a:t>
            </a:r>
          </a:p>
          <a:p>
            <a:pPr marL="514350" indent="-514350">
              <a:buClr>
                <a:srgbClr val="3333CC"/>
              </a:buClr>
              <a:buFont typeface="+mj-lt"/>
              <a:buAutoNum type="arabicPeriod"/>
            </a:pPr>
            <a:r>
              <a:rPr lang="es-ES_tradnl" sz="2800" kern="0" dirty="0" smtClean="0">
                <a:solidFill>
                  <a:srgbClr val="000000"/>
                </a:solidFill>
              </a:rPr>
              <a:t>¿Patinaron en una pista de hielo cubierta? (no, al aire libre)</a:t>
            </a:r>
          </a:p>
          <a:p>
            <a:pPr marL="514350" indent="-514350">
              <a:buClr>
                <a:srgbClr val="3333CC"/>
              </a:buClr>
              <a:buFont typeface="+mj-lt"/>
              <a:buAutoNum type="arabicPeriod"/>
            </a:pPr>
            <a:r>
              <a:rPr lang="es-ES_tradnl" sz="2800" kern="0" dirty="0" smtClean="0">
                <a:solidFill>
                  <a:srgbClr val="000000"/>
                </a:solidFill>
              </a:rPr>
              <a:t>¿montaron el telesilla? (si)</a:t>
            </a:r>
          </a:p>
          <a:p>
            <a:pPr marL="514350" indent="-514350">
              <a:buClr>
                <a:srgbClr val="3333CC"/>
              </a:buClr>
              <a:buFont typeface="+mj-lt"/>
              <a:buAutoNum type="arabicPeriod"/>
            </a:pPr>
            <a:r>
              <a:rPr lang="es-ES_tradnl" sz="2800" kern="0" dirty="0" smtClean="0">
                <a:solidFill>
                  <a:srgbClr val="000000"/>
                </a:solidFill>
              </a:rPr>
              <a:t>¿Esquiaron en la pista para principiantes o expertos? (expertos)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150938" y="-228600"/>
            <a:ext cx="7793037" cy="9144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8920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685800"/>
            <a:ext cx="7848600" cy="5105400"/>
          </a:xfrm>
        </p:spPr>
        <p:txBody>
          <a:bodyPr/>
          <a:lstStyle/>
          <a:p>
            <a:r>
              <a:rPr lang="es-ES_tradnl" dirty="0" smtClean="0">
                <a:solidFill>
                  <a:schemeClr val="accent4"/>
                </a:solidFill>
              </a:rPr>
              <a:t>Copia y completa.</a:t>
            </a:r>
            <a:r>
              <a:rPr lang="es-ES_tradnl" b="1" dirty="0" smtClean="0">
                <a:solidFill>
                  <a:srgbClr val="FF0000"/>
                </a:solidFill>
              </a:rPr>
              <a:t>  </a:t>
            </a:r>
            <a:endParaRPr lang="es-ES_tradnl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s-ES_tradnl" dirty="0" smtClean="0"/>
              <a:t>-¿Qué ___________ tú? (comprar)</a:t>
            </a:r>
          </a:p>
          <a:p>
            <a:pPr marL="0" indent="0">
              <a:buNone/>
            </a:pPr>
            <a:r>
              <a:rPr lang="es-ES_tradnl" dirty="0" smtClean="0"/>
              <a:t>-___________ una raqueta. (comprar)</a:t>
            </a:r>
          </a:p>
          <a:p>
            <a:pPr marL="0" indent="0">
              <a:buNone/>
            </a:pPr>
            <a:r>
              <a:rPr lang="es-ES_tradnl" dirty="0" smtClean="0"/>
              <a:t>-¿Dónde la __________? (comprar)</a:t>
            </a:r>
          </a:p>
          <a:p>
            <a:pPr marL="0" indent="0">
              <a:buNone/>
            </a:pPr>
            <a:r>
              <a:rPr lang="es-ES_tradnl" dirty="0" smtClean="0"/>
              <a:t>-La __________ en una tienda en el centro comercial. (comprar)</a:t>
            </a:r>
          </a:p>
          <a:p>
            <a:pPr marL="0" indent="0">
              <a:buNone/>
            </a:pPr>
            <a:r>
              <a:rPr lang="es-ES_tradnl" dirty="0" smtClean="0"/>
              <a:t>-¿Cuánto __________? (pagar)</a:t>
            </a:r>
          </a:p>
          <a:p>
            <a:pPr marL="0" indent="0">
              <a:buNone/>
            </a:pPr>
            <a:r>
              <a:rPr lang="es-ES_tradnl" dirty="0" smtClean="0"/>
              <a:t>-__________ cinco mil pesos. (pagar)</a:t>
            </a:r>
            <a:endParaRPr lang="es-ES_tradnl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150938" y="-76200"/>
            <a:ext cx="7793037" cy="9144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1517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066800"/>
            <a:ext cx="8534400" cy="57912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TEXTBOOK:</a:t>
            </a:r>
          </a:p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responde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4</a:t>
            </a:r>
            <a:r>
              <a:rPr lang="en-US" dirty="0" smtClean="0"/>
              <a:t> p. 240</a:t>
            </a:r>
          </a:p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responde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6</a:t>
            </a:r>
            <a:r>
              <a:rPr lang="en-US" dirty="0" smtClean="0"/>
              <a:t> p. 240</a:t>
            </a:r>
          </a:p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8</a:t>
            </a:r>
            <a:r>
              <a:rPr lang="en-US" dirty="0" smtClean="0"/>
              <a:t> p. 241 (1-12)</a:t>
            </a:r>
          </a:p>
          <a:p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9: </a:t>
            </a:r>
            <a:r>
              <a:rPr lang="en-US" u="sng" dirty="0" err="1" smtClean="0"/>
              <a:t>Rompecabezas</a:t>
            </a:r>
            <a:r>
              <a:rPr lang="en-US" dirty="0" smtClean="0"/>
              <a:t> </a:t>
            </a:r>
            <a:r>
              <a:rPr lang="en-US" dirty="0" smtClean="0"/>
              <a:t>p.241</a:t>
            </a:r>
            <a:endParaRPr lang="en-US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1066800" y="-533400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# 47: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3543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bos tricolor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21929</TotalTime>
  <Words>475</Words>
  <Application>Microsoft Office PowerPoint</Application>
  <PresentationFormat>On-screen Show (4:3)</PresentationFormat>
  <Paragraphs>73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cubos tricolor</vt:lpstr>
      <vt:lpstr>PowerPoint Presentation</vt:lpstr>
      <vt:lpstr>Repaso del Proposito 46</vt:lpstr>
      <vt:lpstr>PowerPoint Presentation</vt:lpstr>
      <vt:lpstr>Repaso de la Tarea # 46</vt:lpstr>
      <vt:lpstr>PowerPoint Presentation</vt:lpstr>
      <vt:lpstr>Practica</vt:lpstr>
      <vt:lpstr>Practica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Zumaeta</dc:creator>
  <cp:lastModifiedBy>Helen Zumaeta</cp:lastModifiedBy>
  <cp:revision>19</cp:revision>
  <cp:lastPrinted>2016-01-04T14:19:52Z</cp:lastPrinted>
  <dcterms:created xsi:type="dcterms:W3CDTF">2015-12-17T22:36:11Z</dcterms:created>
  <dcterms:modified xsi:type="dcterms:W3CDTF">2018-01-19T16:59:05Z</dcterms:modified>
</cp:coreProperties>
</file>